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1A3EE-02EC-45B8-9F4E-6FAF670286B2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BCA89-C04B-4549-ACC4-CC542ADFC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8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BCA89-C04B-4549-ACC4-CC542ADFCE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40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BCA89-C04B-4549-ACC4-CC542ADFCE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40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BCA89-C04B-4549-ACC4-CC542ADFCE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40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BCA89-C04B-4549-ACC4-CC542ADFCE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4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BCA89-C04B-4549-ACC4-CC542ADFCE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40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BCA89-C04B-4549-ACC4-CC542ADFCE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40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BCA89-C04B-4549-ACC4-CC542ADFCE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4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BCA89-C04B-4549-ACC4-CC542ADFCE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40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BCA89-C04B-4549-ACC4-CC542ADFCE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40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BCA89-C04B-4549-ACC4-CC542ADFCE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4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096C-6A95-4BFA-B273-207F9E1F3229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3A9E-0F10-4D77-8150-07493D22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5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096C-6A95-4BFA-B273-207F9E1F3229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3A9E-0F10-4D77-8150-07493D22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3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096C-6A95-4BFA-B273-207F9E1F3229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3A9E-0F10-4D77-8150-07493D22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096C-6A95-4BFA-B273-207F9E1F3229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3A9E-0F10-4D77-8150-07493D22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5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096C-6A95-4BFA-B273-207F9E1F3229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3A9E-0F10-4D77-8150-07493D22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096C-6A95-4BFA-B273-207F9E1F3229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3A9E-0F10-4D77-8150-07493D22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0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096C-6A95-4BFA-B273-207F9E1F3229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3A9E-0F10-4D77-8150-07493D22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0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096C-6A95-4BFA-B273-207F9E1F3229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3A9E-0F10-4D77-8150-07493D22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5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096C-6A95-4BFA-B273-207F9E1F3229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3A9E-0F10-4D77-8150-07493D22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5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096C-6A95-4BFA-B273-207F9E1F3229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3A9E-0F10-4D77-8150-07493D22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3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096C-6A95-4BFA-B273-207F9E1F3229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3A9E-0F10-4D77-8150-07493D22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5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9096C-6A95-4BFA-B273-207F9E1F3229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3A9E-0F10-4D77-8150-07493D22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askus.library.tmc.edu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CILL@exch.library.tmc.edu" TargetMode="External"/><Relationship Id="rId5" Type="http://schemas.openxmlformats.org/officeDocument/2006/relationships/hyperlink" Target="http://illiadw.library.tmc.edu/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texasmedicalcenter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ibrary.tmc.edu/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d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library.tmc.edu/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615" y="346354"/>
            <a:ext cx="8395573" cy="6164264"/>
          </a:xfrm>
          <a:prstGeom prst="rect">
            <a:avLst/>
          </a:prstGeom>
          <a:solidFill>
            <a:schemeClr val="bg1">
              <a:lumMod val="85000"/>
            </a:schemeClr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pic>
        <p:nvPicPr>
          <p:cNvPr id="6" name="Picture 5" descr="TMCL_LOGO_111610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36788" y="2823206"/>
            <a:ext cx="2458060" cy="983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0389" y="2362200"/>
            <a:ext cx="4012800" cy="153887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endParaRPr lang="en-US" sz="2800" dirty="0">
              <a:solidFill>
                <a:srgbClr val="C30C21"/>
              </a:solidFill>
              <a:latin typeface="Arial"/>
              <a:cs typeface="Arial"/>
            </a:endParaRPr>
          </a:p>
          <a:p>
            <a:pPr algn="ctr"/>
            <a:r>
              <a:rPr lang="en-US" sz="2800" dirty="0" smtClean="0">
                <a:solidFill>
                  <a:srgbClr val="C30C21"/>
                </a:solidFill>
                <a:latin typeface="Arial"/>
                <a:cs typeface="Arial"/>
              </a:rPr>
              <a:t>Orientation and Overview</a:t>
            </a:r>
          </a:p>
          <a:p>
            <a:pPr algn="ctr"/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Fall 2013</a:t>
            </a:r>
            <a:endParaRPr lang="en-US" sz="10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795528" y="3378552"/>
            <a:ext cx="3529853" cy="1444"/>
          </a:xfrm>
          <a:prstGeom prst="line">
            <a:avLst/>
          </a:prstGeom>
          <a:ln w="12700" cap="flat" cmpd="sng" algn="ctr">
            <a:solidFill>
              <a:srgbClr val="00336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1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MCL_LOGO_111610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716388" y="6076950"/>
            <a:ext cx="1066800" cy="426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800" y="508001"/>
            <a:ext cx="5899150" cy="45739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400" b="1" dirty="0" smtClean="0">
                <a:solidFill>
                  <a:srgbClr val="C30C21"/>
                </a:solidFill>
                <a:latin typeface="Arial"/>
                <a:cs typeface="Arial"/>
              </a:rPr>
              <a:t>Research &amp; Education Services</a:t>
            </a:r>
            <a:endParaRPr lang="en-US" sz="2400" b="1" dirty="0">
              <a:solidFill>
                <a:srgbClr val="C30C2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061" y="1049727"/>
            <a:ext cx="8461169" cy="624785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Traditional reference assistance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Arial"/>
                <a:cs typeface="Arial"/>
              </a:rPr>
              <a:t>Learn how to use </a:t>
            </a:r>
            <a:r>
              <a:rPr lang="en-US" sz="1600" b="1" dirty="0" smtClean="0">
                <a:solidFill>
                  <a:srgbClr val="C00000"/>
                </a:solidFill>
                <a:latin typeface="Arial"/>
                <a:cs typeface="Arial"/>
              </a:rPr>
              <a:t>research databases </a:t>
            </a:r>
            <a:r>
              <a:rPr lang="en-US" sz="1600" dirty="0" smtClean="0">
                <a:solidFill>
                  <a:srgbClr val="C00000"/>
                </a:solidFill>
                <a:latin typeface="Arial"/>
                <a:cs typeface="Arial"/>
              </a:rPr>
              <a:t>and locate </a:t>
            </a:r>
            <a:r>
              <a:rPr lang="en-US" sz="1600" b="1" dirty="0" smtClean="0">
                <a:solidFill>
                  <a:srgbClr val="C00000"/>
                </a:solidFill>
                <a:latin typeface="Arial"/>
                <a:cs typeface="Arial"/>
              </a:rPr>
              <a:t>full-text articles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Fee-based literature searches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Arial"/>
                <a:cs typeface="Arial"/>
              </a:rPr>
              <a:t>Help patients seeking health information (consumer health)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3360"/>
                </a:solidFill>
                <a:latin typeface="Arial"/>
                <a:cs typeface="Arial"/>
              </a:rPr>
              <a:t>Library Classes</a:t>
            </a:r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—free learning sessions covering: databases, searching, and other current topics of interest.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Usually 1-2 hours long, register on library website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Arial"/>
                <a:cs typeface="Arial"/>
              </a:rPr>
              <a:t>Ask a Librarian: </a:t>
            </a:r>
            <a:r>
              <a:rPr lang="en-US" sz="1600" dirty="0" smtClean="0">
                <a:solidFill>
                  <a:srgbClr val="C00000"/>
                </a:solidFill>
                <a:latin typeface="Arial"/>
                <a:cs typeface="Arial"/>
              </a:rPr>
              <a:t>chat / email / in person / text / phone (713.799.7161)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Arial"/>
                <a:cs typeface="Arial"/>
              </a:rPr>
              <a:t>Go to: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  <a:hlinkClick r:id="rId5" action="ppaction://hlinkfile"/>
              </a:rPr>
              <a:t>askus.library.tmc.edu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600" b="1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3360"/>
                </a:solidFill>
                <a:latin typeface="Arial"/>
                <a:cs typeface="Arial"/>
              </a:rPr>
              <a:t>Librarian Reference Assistance </a:t>
            </a:r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available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Mon-Fri: 9:00am-12:00pm &amp; 1:00pm-5:00pm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600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Arial"/>
                <a:cs typeface="Arial"/>
              </a:rPr>
              <a:t>Tours, Orientations, and Classes: Call 713.799.7170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Consumer Health: Call 713.799.7183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2800" dirty="0">
              <a:solidFill>
                <a:srgbClr val="003360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4061" y="969665"/>
            <a:ext cx="8429127" cy="1401"/>
          </a:xfrm>
          <a:prstGeom prst="line">
            <a:avLst/>
          </a:prstGeom>
          <a:ln w="12700" cap="flat" cmpd="sng" algn="ctr">
            <a:solidFill>
              <a:srgbClr val="00336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MCL_LOGO_111610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716388" y="6076950"/>
            <a:ext cx="1066800" cy="426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800" y="508001"/>
            <a:ext cx="5899150" cy="45739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400" b="1" dirty="0" smtClean="0">
                <a:solidFill>
                  <a:srgbClr val="C30C21"/>
                </a:solidFill>
                <a:latin typeface="Arial"/>
                <a:cs typeface="Arial"/>
              </a:rPr>
              <a:t>Interlibrary Loan</a:t>
            </a:r>
            <a:endParaRPr lang="en-US" sz="2400" b="1" dirty="0">
              <a:solidFill>
                <a:srgbClr val="C30C2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061" y="1143000"/>
            <a:ext cx="8461169" cy="520141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Provides you with book/audiovisual loans and high-quality copies/scans of documents (primarily journal articles and book chapters) from materials NOT OWNED by the Library.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Requests submitted online at 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5"/>
              </a:rPr>
              <a:t>http://illiadw.library.tmc.edu/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 smtClean="0">
              <a:solidFill>
                <a:srgbClr val="0033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Arial"/>
                <a:cs typeface="Arial"/>
              </a:rPr>
              <a:t>Is *</a:t>
            </a:r>
            <a:r>
              <a:rPr lang="en-US" sz="1600" b="1" dirty="0" smtClean="0">
                <a:solidFill>
                  <a:srgbClr val="C00000"/>
                </a:solidFill>
                <a:latin typeface="Arial"/>
                <a:cs typeface="Arial"/>
              </a:rPr>
              <a:t>free*</a:t>
            </a:r>
            <a:r>
              <a:rPr lang="en-US" sz="1600" dirty="0" smtClean="0">
                <a:solidFill>
                  <a:srgbClr val="C00000"/>
                </a:solidFill>
                <a:latin typeface="Arial"/>
                <a:cs typeface="Arial"/>
              </a:rPr>
              <a:t> of charge to all </a:t>
            </a:r>
            <a:r>
              <a:rPr lang="en-US" sz="1600" b="1" dirty="0" smtClean="0">
                <a:solidFill>
                  <a:srgbClr val="C00000"/>
                </a:solidFill>
                <a:latin typeface="Arial"/>
                <a:cs typeface="Arial"/>
              </a:rPr>
              <a:t>eligible</a:t>
            </a:r>
            <a:r>
              <a:rPr lang="en-US" sz="1600" dirty="0" smtClean="0">
                <a:solidFill>
                  <a:srgbClr val="C00000"/>
                </a:solidFill>
                <a:latin typeface="Arial"/>
                <a:cs typeface="Arial"/>
              </a:rPr>
              <a:t> TMC cardholders! </a:t>
            </a:r>
            <a:r>
              <a:rPr lang="en-US" sz="160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lang="en-US" sz="1600" dirty="0" smtClean="0">
                <a:solidFill>
                  <a:srgbClr val="C00000"/>
                </a:solidFill>
                <a:latin typeface="Arial"/>
                <a:cs typeface="Arial"/>
              </a:rPr>
              <a:t>ou must have both of the following: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C00000"/>
                </a:solidFill>
                <a:latin typeface="Arial"/>
                <a:cs typeface="Arial"/>
              </a:rPr>
              <a:t>Affiliation with a TMC Institution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C00000"/>
                </a:solidFill>
                <a:latin typeface="Arial"/>
                <a:cs typeface="Arial"/>
              </a:rPr>
              <a:t>Valid library card number issued by The TMC Library (Library Card Registration)</a:t>
            </a:r>
          </a:p>
          <a:p>
            <a:pPr lvl="1"/>
            <a:endParaRPr lang="en-US" sz="1600" dirty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Free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ILLs are limited to no more than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5 per day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, and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no more than 35 per semester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. Additional ILL requests may be filled for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$5.00 per request.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(Note: in exceptional cases, the Library may waive the limits. Contact ILL for details.)</a:t>
            </a:r>
          </a:p>
          <a:p>
            <a:endParaRPr lang="en-US" sz="1600" b="1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Arial"/>
                <a:cs typeface="Arial"/>
              </a:rPr>
              <a:t>Photocopying from Library-owned materials is also available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Arial"/>
                <a:cs typeface="Arial"/>
              </a:rPr>
              <a:t>However, priority for free ILL service is given to requests for materials not available in the Library.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Arial"/>
                <a:cs typeface="Arial"/>
              </a:rPr>
              <a:t>Requests for scans/photocopies of materials within the Library are lower priority.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Arial"/>
                <a:cs typeface="Arial"/>
              </a:rPr>
              <a:t>Self-service photocopiers in library cost $.25/page cash or $.20/page on copy card</a:t>
            </a:r>
            <a:endParaRPr lang="en-US" sz="1600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600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Contact ILL directly at: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  <a:hlinkClick r:id="rId6"/>
              </a:rPr>
              <a:t>PCILL@exch.library.tmc.edu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or 713.799.7179</a:t>
            </a:r>
            <a:endParaRPr lang="en-US" sz="1600" dirty="0">
              <a:solidFill>
                <a:srgbClr val="003360"/>
              </a:solidFill>
              <a:latin typeface="Arial"/>
              <a:cs typeface="Arial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600" dirty="0" smtClean="0">
              <a:solidFill>
                <a:srgbClr val="003360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4061" y="969665"/>
            <a:ext cx="8429127" cy="1401"/>
          </a:xfrm>
          <a:prstGeom prst="line">
            <a:avLst/>
          </a:prstGeom>
          <a:ln w="12700" cap="flat" cmpd="sng" algn="ctr">
            <a:solidFill>
              <a:srgbClr val="00336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3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8800" y="508001"/>
            <a:ext cx="5899150" cy="45739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400" b="1" dirty="0" smtClean="0">
                <a:solidFill>
                  <a:srgbClr val="C30C21"/>
                </a:solidFill>
                <a:latin typeface="Arial"/>
                <a:cs typeface="Arial"/>
              </a:rPr>
              <a:t>Find it online – www.library.tmc.edu</a:t>
            </a:r>
            <a:endParaRPr lang="en-US" sz="2400" b="1" dirty="0">
              <a:solidFill>
                <a:srgbClr val="C30C2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1219200"/>
            <a:ext cx="2693939" cy="18158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Collections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Journals/</a:t>
            </a:r>
            <a:r>
              <a:rPr lang="en-US" sz="1600" dirty="0" err="1" smtClean="0">
                <a:solidFill>
                  <a:srgbClr val="003360"/>
                </a:solidFill>
                <a:latin typeface="Arial"/>
                <a:cs typeface="Arial"/>
              </a:rPr>
              <a:t>eJournals</a:t>
            </a:r>
            <a:endParaRPr lang="en-US" sz="1600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eBooks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Databases</a:t>
            </a:r>
          </a:p>
          <a:p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Interlibrary Loan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Items from other libraries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061" y="969665"/>
            <a:ext cx="8429127" cy="1401"/>
          </a:xfrm>
          <a:prstGeom prst="line">
            <a:avLst/>
          </a:prstGeom>
          <a:ln w="12700" cap="flat" cmpd="sng" algn="ctr">
            <a:solidFill>
              <a:srgbClr val="00336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4191000"/>
            <a:ext cx="2693939" cy="1077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Reference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Ask </a:t>
            </a:r>
            <a:r>
              <a:rPr lang="en-US" sz="1600" dirty="0">
                <a:solidFill>
                  <a:srgbClr val="003360"/>
                </a:solidFill>
                <a:latin typeface="Arial"/>
                <a:cs typeface="Arial"/>
              </a:rPr>
              <a:t>q</a:t>
            </a:r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uestions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Get help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Contact a librarian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5426464"/>
            <a:ext cx="2693939" cy="1077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Resource Access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Sign up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Access online collections</a:t>
            </a:r>
          </a:p>
        </p:txBody>
      </p:sp>
      <p:pic>
        <p:nvPicPr>
          <p:cNvPr id="4098" name="Picture 2" descr="G:\Instructional Technologies\Images\Overview PPT updated\library materia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61" y="1076150"/>
            <a:ext cx="3214688" cy="3002456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Instructional Technologies\Images\Overview PPT updated\ask a librarian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64817"/>
            <a:ext cx="2305050" cy="3267075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612851" y="1828800"/>
            <a:ext cx="2044749" cy="2133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" idx="6"/>
            <a:endCxn id="7" idx="1"/>
          </p:cNvCxnSpPr>
          <p:nvPr/>
        </p:nvCxnSpPr>
        <p:spPr>
          <a:xfrm flipV="1">
            <a:off x="3657600" y="2127135"/>
            <a:ext cx="838200" cy="7684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</p:cNvCxnSpPr>
          <p:nvPr/>
        </p:nvCxnSpPr>
        <p:spPr>
          <a:xfrm flipV="1">
            <a:off x="3836939" y="4078606"/>
            <a:ext cx="1569636" cy="6509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836939" y="3581400"/>
            <a:ext cx="1482773" cy="11646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</p:cNvCxnSpPr>
          <p:nvPr/>
        </p:nvCxnSpPr>
        <p:spPr>
          <a:xfrm flipV="1">
            <a:off x="3836939" y="4746096"/>
            <a:ext cx="658861" cy="12189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31810" y="5117870"/>
            <a:ext cx="1754990" cy="3385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Interlibrary Loan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93810" y="5629347"/>
            <a:ext cx="992990" cy="3385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Classes</a:t>
            </a:r>
          </a:p>
        </p:txBody>
      </p:sp>
      <p:cxnSp>
        <p:nvCxnSpPr>
          <p:cNvPr id="24" name="Straight Arrow Connector 23"/>
          <p:cNvCxnSpPr>
            <a:stCxn id="27" idx="1"/>
          </p:cNvCxnSpPr>
          <p:nvPr/>
        </p:nvCxnSpPr>
        <p:spPr>
          <a:xfrm flipH="1">
            <a:off x="6572250" y="5287141"/>
            <a:ext cx="35956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>
            <a:off x="6572250" y="5798618"/>
            <a:ext cx="112156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4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MCL_LOGO_111610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716388" y="6076950"/>
            <a:ext cx="1066800" cy="426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800" y="508001"/>
            <a:ext cx="5899150" cy="45739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400" b="1" dirty="0" smtClean="0">
                <a:solidFill>
                  <a:srgbClr val="C30C21"/>
                </a:solidFill>
                <a:latin typeface="Arial"/>
                <a:cs typeface="Arial"/>
              </a:rPr>
              <a:t>Find it online – www.library.tmc.edu</a:t>
            </a:r>
            <a:endParaRPr lang="en-US" sz="2400" b="1" dirty="0">
              <a:solidFill>
                <a:srgbClr val="C30C2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061" y="1143000"/>
            <a:ext cx="4214563" cy="489363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000" dirty="0" smtClean="0">
                <a:solidFill>
                  <a:srgbClr val="003360"/>
                </a:solidFill>
                <a:latin typeface="Arial"/>
                <a:cs typeface="Arial"/>
              </a:rPr>
              <a:t>Selecting the </a:t>
            </a:r>
            <a:r>
              <a:rPr lang="en-US" sz="2000" b="1" dirty="0" smtClean="0">
                <a:solidFill>
                  <a:srgbClr val="003360"/>
                </a:solidFill>
                <a:latin typeface="Arial"/>
                <a:cs typeface="Arial"/>
              </a:rPr>
              <a:t>Using the Library</a:t>
            </a:r>
            <a:r>
              <a:rPr lang="en-US" sz="2000" dirty="0" smtClean="0">
                <a:solidFill>
                  <a:srgbClr val="003360"/>
                </a:solidFill>
                <a:latin typeface="Arial"/>
                <a:cs typeface="Arial"/>
              </a:rPr>
              <a:t> option on the Library’s homepage allows you to see a dropdown menu of library services, including:</a:t>
            </a:r>
          </a:p>
          <a:p>
            <a:endParaRPr lang="en-US" sz="2000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60"/>
                </a:solidFill>
                <a:latin typeface="Arial"/>
                <a:cs typeface="Arial"/>
              </a:rPr>
              <a:t>Hours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60"/>
                </a:solidFill>
                <a:latin typeface="Arial"/>
                <a:cs typeface="Arial"/>
              </a:rPr>
              <a:t>Directions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60"/>
                </a:solidFill>
                <a:latin typeface="Arial"/>
                <a:cs typeface="Arial"/>
              </a:rPr>
              <a:t>Classes &amp; Workshops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60"/>
                </a:solidFill>
                <a:latin typeface="Arial"/>
                <a:cs typeface="Arial"/>
              </a:rPr>
              <a:t>Historical Collections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60"/>
                </a:solidFill>
                <a:latin typeface="Arial"/>
                <a:cs typeface="Arial"/>
              </a:rPr>
              <a:t>Mobile devices &amp; Apps</a:t>
            </a:r>
          </a:p>
          <a:p>
            <a:endParaRPr lang="en-US" sz="2000" dirty="0">
              <a:solidFill>
                <a:srgbClr val="003360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rgbClr val="003360"/>
                </a:solidFill>
                <a:latin typeface="Arial"/>
                <a:cs typeface="Arial"/>
              </a:rPr>
              <a:t>Selecting the </a:t>
            </a:r>
            <a:r>
              <a:rPr lang="en-US" sz="2000" b="1" dirty="0" smtClean="0">
                <a:solidFill>
                  <a:srgbClr val="003360"/>
                </a:solidFill>
                <a:latin typeface="Arial"/>
                <a:cs typeface="Arial"/>
              </a:rPr>
              <a:t>My Library Account</a:t>
            </a:r>
            <a:r>
              <a:rPr lang="en-US" sz="2000" dirty="0" smtClean="0">
                <a:solidFill>
                  <a:srgbClr val="003360"/>
                </a:solidFill>
                <a:latin typeface="Arial"/>
                <a:cs typeface="Arial"/>
              </a:rPr>
              <a:t> option allow you to login and renew books</a:t>
            </a:r>
          </a:p>
          <a:p>
            <a:pPr lvl="1"/>
            <a:endParaRPr lang="en-US" sz="1600" dirty="0">
              <a:solidFill>
                <a:srgbClr val="003360"/>
              </a:solidFill>
              <a:latin typeface="Arial"/>
              <a:cs typeface="Arial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600" dirty="0" smtClean="0">
              <a:solidFill>
                <a:srgbClr val="003360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4061" y="969665"/>
            <a:ext cx="8429127" cy="1401"/>
          </a:xfrm>
          <a:prstGeom prst="line">
            <a:avLst/>
          </a:prstGeom>
          <a:ln w="12700" cap="flat" cmpd="sng" algn="ctr">
            <a:solidFill>
              <a:srgbClr val="00336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G:\Instructional Technologies\Images\Overview PPT updated\using the librar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093" y="1143000"/>
            <a:ext cx="2153907" cy="32766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Instructional Technologies\Images\Overview PPT updated\library accou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585335"/>
            <a:ext cx="2162175" cy="1704975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8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615" y="346354"/>
            <a:ext cx="8395573" cy="6164264"/>
          </a:xfrm>
          <a:prstGeom prst="rect">
            <a:avLst/>
          </a:prstGeom>
          <a:solidFill>
            <a:schemeClr val="bg1">
              <a:lumMod val="85000"/>
            </a:schemeClr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pic>
        <p:nvPicPr>
          <p:cNvPr id="6" name="Picture 5" descr="TMCL_LOGO_111610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36788" y="2823206"/>
            <a:ext cx="2458060" cy="983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0389" y="2873798"/>
            <a:ext cx="4012800" cy="95409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endParaRPr lang="en-US" sz="2800" dirty="0">
              <a:solidFill>
                <a:srgbClr val="C30C21"/>
              </a:solidFill>
              <a:latin typeface="Arial"/>
              <a:cs typeface="Arial"/>
            </a:endParaRPr>
          </a:p>
          <a:p>
            <a:pPr algn="ctr"/>
            <a:r>
              <a:rPr lang="en-US" sz="2800" dirty="0">
                <a:solidFill>
                  <a:srgbClr val="C30C21"/>
                </a:solidFill>
                <a:latin typeface="Arial"/>
                <a:cs typeface="Arial"/>
              </a:rPr>
              <a:t>Thank You!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795528" y="3378552"/>
            <a:ext cx="3529853" cy="1444"/>
          </a:xfrm>
          <a:prstGeom prst="line">
            <a:avLst/>
          </a:prstGeom>
          <a:ln w="12700" cap="flat" cmpd="sng" algn="ctr">
            <a:solidFill>
              <a:srgbClr val="00336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0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MCL_LOGO_111610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716388" y="6076950"/>
            <a:ext cx="1066800" cy="426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800" y="508001"/>
            <a:ext cx="5899150" cy="45739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400" b="1" dirty="0" smtClean="0">
                <a:solidFill>
                  <a:srgbClr val="C30C21"/>
                </a:solidFill>
                <a:latin typeface="Arial"/>
                <a:cs typeface="Arial"/>
              </a:rPr>
              <a:t>The Texas Medical Center Library</a:t>
            </a:r>
            <a:endParaRPr lang="en-US" sz="2400" b="1" dirty="0">
              <a:solidFill>
                <a:srgbClr val="C30C2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018" y="4980575"/>
            <a:ext cx="8461169" cy="187742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endParaRPr lang="en-US" sz="2000" dirty="0">
              <a:solidFill>
                <a:srgbClr val="003360"/>
              </a:solidFill>
              <a:latin typeface="Arial"/>
              <a:cs typeface="Arial"/>
            </a:endParaRPr>
          </a:p>
          <a:p>
            <a:pPr algn="ctr"/>
            <a:r>
              <a:rPr lang="en-US" sz="2000" dirty="0" smtClean="0">
                <a:solidFill>
                  <a:srgbClr val="003360"/>
                </a:solidFill>
                <a:latin typeface="Arial"/>
                <a:cs typeface="Arial"/>
              </a:rPr>
              <a:t>1133 John Freeman, Blvd, Houston 77030</a:t>
            </a:r>
          </a:p>
          <a:p>
            <a:pPr algn="ctr"/>
            <a:r>
              <a:rPr lang="en-US" sz="2000" dirty="0" smtClean="0">
                <a:solidFill>
                  <a:srgbClr val="003360"/>
                </a:solidFill>
                <a:latin typeface="Arial"/>
                <a:cs typeface="Arial"/>
              </a:rPr>
              <a:t>713.795.7200</a:t>
            </a:r>
          </a:p>
          <a:p>
            <a:pPr algn="ctr"/>
            <a:r>
              <a:rPr lang="en-US" sz="2000" dirty="0" smtClean="0">
                <a:solidFill>
                  <a:srgbClr val="003360"/>
                </a:solidFill>
                <a:latin typeface="Arial"/>
                <a:cs typeface="Arial"/>
              </a:rPr>
              <a:t>www.library.tmc.edu</a:t>
            </a:r>
            <a:endParaRPr lang="en-US" sz="2000" dirty="0">
              <a:solidFill>
                <a:srgbClr val="003360"/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3360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4061" y="969665"/>
            <a:ext cx="8429127" cy="1401"/>
          </a:xfrm>
          <a:prstGeom prst="line">
            <a:avLst/>
          </a:prstGeom>
          <a:ln w="12700" cap="flat" cmpd="sng" algn="ctr">
            <a:solidFill>
              <a:srgbClr val="00336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:\Instructional Technologies\Images\Library images\clear day libra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52" y="1219200"/>
            <a:ext cx="6159500" cy="392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09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MCL_LOGO_111610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716388" y="6076950"/>
            <a:ext cx="1066800" cy="426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800" y="508001"/>
            <a:ext cx="5899150" cy="45739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400" b="1" dirty="0" smtClean="0">
                <a:solidFill>
                  <a:srgbClr val="C30C21"/>
                </a:solidFill>
                <a:latin typeface="Arial"/>
                <a:cs typeface="Arial"/>
              </a:rPr>
              <a:t>The Texas Medical Center Library</a:t>
            </a:r>
            <a:endParaRPr lang="en-US" sz="2400" b="1" dirty="0">
              <a:solidFill>
                <a:srgbClr val="C30C2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060" y="971066"/>
            <a:ext cx="3303539" cy="612474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360"/>
                </a:solidFill>
                <a:latin typeface="Arial"/>
                <a:cs typeface="Arial"/>
              </a:rPr>
              <a:t>Accessible by car, light-rail or bus</a:t>
            </a:r>
          </a:p>
          <a:p>
            <a:pPr algn="ctr"/>
            <a:endParaRPr lang="en-US" sz="1600" b="1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Light-rail stop: “Memorial Herman/Zoo”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600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Garage 3 (under library) or Garage 4, daily max cost of $12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600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Limited parking in front of building—20 minute max, strictly enforced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600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Variety of bus stops throughout the TMC depending on the route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600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Visit </a:t>
            </a:r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  <a:hlinkClick r:id="rId4"/>
              </a:rPr>
              <a:t>www.texasmedicalcenter.org</a:t>
            </a:r>
            <a:r>
              <a:rPr lang="en-US" sz="1600" dirty="0" smtClean="0">
                <a:solidFill>
                  <a:srgbClr val="003360"/>
                </a:solidFill>
                <a:latin typeface="Arial"/>
                <a:cs typeface="Arial"/>
              </a:rPr>
              <a:t> for additional parking &amp; transportation information</a:t>
            </a:r>
            <a:endParaRPr lang="en-US" sz="1600" dirty="0">
              <a:solidFill>
                <a:srgbClr val="003360"/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3360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4061" y="969665"/>
            <a:ext cx="8429127" cy="1401"/>
          </a:xfrm>
          <a:prstGeom prst="line">
            <a:avLst/>
          </a:prstGeom>
          <a:ln w="12700" cap="flat" cmpd="sng" algn="ctr">
            <a:solidFill>
              <a:srgbClr val="00336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G:\Instructional Technologies\Images\Overview PPT updated\map + p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1447800"/>
            <a:ext cx="5274813" cy="4405314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49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MCL_LOGO_111610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716388" y="6076950"/>
            <a:ext cx="1066800" cy="426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800" y="508001"/>
            <a:ext cx="5899150" cy="45739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400" b="1" dirty="0" smtClean="0">
                <a:solidFill>
                  <a:srgbClr val="C30C21"/>
                </a:solidFill>
                <a:latin typeface="Arial"/>
                <a:cs typeface="Arial"/>
              </a:rPr>
              <a:t>General Information</a:t>
            </a:r>
            <a:endParaRPr lang="en-US" sz="2400" b="1" dirty="0">
              <a:solidFill>
                <a:srgbClr val="C30C2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307" y="1371600"/>
            <a:ext cx="8461169" cy="458585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60"/>
                </a:solidFill>
                <a:latin typeface="Arial"/>
                <a:cs typeface="Arial"/>
              </a:rPr>
              <a:t>Website: </a:t>
            </a:r>
            <a:r>
              <a:rPr lang="en-US" sz="2400" b="1" dirty="0" smtClean="0">
                <a:solidFill>
                  <a:srgbClr val="003360"/>
                </a:solidFill>
                <a:latin typeface="Arial"/>
                <a:cs typeface="Arial"/>
                <a:hlinkClick r:id="rId5"/>
              </a:rPr>
              <a:t>www.library.tmc.edu</a:t>
            </a:r>
            <a:endParaRPr lang="en-US" sz="2400" b="1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endParaRPr lang="en-US" sz="2400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60"/>
                </a:solidFill>
                <a:latin typeface="Arial"/>
                <a:cs typeface="Arial"/>
              </a:rPr>
              <a:t>Hours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60"/>
                </a:solidFill>
                <a:latin typeface="Arial"/>
                <a:cs typeface="Arial"/>
              </a:rPr>
              <a:t>Monday – Thursday</a:t>
            </a:r>
            <a:r>
              <a:rPr lang="en-US" sz="2400" dirty="0">
                <a:solidFill>
                  <a:srgbClr val="00336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03360"/>
                </a:solidFill>
                <a:latin typeface="Arial"/>
                <a:cs typeface="Arial"/>
              </a:rPr>
              <a:t>  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7:00am – 10:00pm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60"/>
                </a:solidFill>
                <a:latin typeface="Arial"/>
                <a:cs typeface="Arial"/>
              </a:rPr>
              <a:t>Friday 		     	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7:00am – 9:00pm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60"/>
                </a:solidFill>
                <a:latin typeface="Arial"/>
                <a:cs typeface="Arial"/>
              </a:rPr>
              <a:t>Saturday	</a:t>
            </a:r>
            <a:r>
              <a:rPr lang="en-US" sz="2400" dirty="0">
                <a:solidFill>
                  <a:srgbClr val="003360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9:00am – 5:00pm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60"/>
                </a:solidFill>
                <a:latin typeface="Arial"/>
                <a:cs typeface="Arial"/>
              </a:rPr>
              <a:t>Sunday		     	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1:00pm – 8:00pm</a:t>
            </a:r>
          </a:p>
          <a:p>
            <a:pPr lvl="1"/>
            <a:r>
              <a:rPr lang="en-US" sz="2400" dirty="0" smtClean="0">
                <a:solidFill>
                  <a:srgbClr val="003360"/>
                </a:solidFill>
                <a:latin typeface="Arial"/>
                <a:cs typeface="Arial"/>
              </a:rPr>
              <a:t>		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60"/>
                </a:solidFill>
                <a:latin typeface="Arial"/>
                <a:cs typeface="Arial"/>
              </a:rPr>
              <a:t>Phone Numbers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60"/>
                </a:solidFill>
                <a:latin typeface="Arial"/>
                <a:cs typeface="Arial"/>
              </a:rPr>
              <a:t>Circulation/Account Info:	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713.799.7147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60"/>
                </a:solidFill>
                <a:latin typeface="Arial"/>
                <a:cs typeface="Arial"/>
              </a:rPr>
              <a:t>Reference/Research Help:	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713.799.7161</a:t>
            </a:r>
            <a:endParaRPr lang="en-US" sz="2400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2800" dirty="0">
              <a:solidFill>
                <a:srgbClr val="003360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4061" y="969665"/>
            <a:ext cx="8429127" cy="1401"/>
          </a:xfrm>
          <a:prstGeom prst="line">
            <a:avLst/>
          </a:prstGeom>
          <a:ln w="12700" cap="flat" cmpd="sng" algn="ctr">
            <a:solidFill>
              <a:srgbClr val="00336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2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MCL_LOGO_111610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716388" y="6076950"/>
            <a:ext cx="1066800" cy="426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800" y="508001"/>
            <a:ext cx="5899150" cy="45739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400" b="1" dirty="0" smtClean="0">
                <a:solidFill>
                  <a:srgbClr val="C30C21"/>
                </a:solidFill>
                <a:latin typeface="Arial"/>
                <a:cs typeface="Arial"/>
              </a:rPr>
              <a:t>Library Services</a:t>
            </a:r>
            <a:endParaRPr lang="en-US" sz="2400" b="1" dirty="0">
              <a:solidFill>
                <a:srgbClr val="C30C2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061" y="1178790"/>
            <a:ext cx="8461169" cy="523218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3360"/>
                </a:solidFill>
                <a:latin typeface="Arial"/>
                <a:cs typeface="Arial"/>
              </a:rPr>
              <a:t>Online Resource Access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3360"/>
                </a:solidFill>
                <a:latin typeface="Arial"/>
                <a:cs typeface="Arial"/>
              </a:rPr>
              <a:t>Collections &amp; Databases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3360"/>
                </a:solidFill>
                <a:latin typeface="Arial"/>
                <a:cs typeface="Arial"/>
              </a:rPr>
              <a:t>Circulation Services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3360"/>
                </a:solidFill>
                <a:latin typeface="Arial"/>
                <a:cs typeface="Arial"/>
              </a:rPr>
              <a:t>Reference Services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3360"/>
                </a:solidFill>
                <a:latin typeface="Arial"/>
                <a:cs typeface="Arial"/>
              </a:rPr>
              <a:t>Interlibrary Loan (ILL) Services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3360"/>
                </a:solidFill>
                <a:latin typeface="Arial"/>
                <a:cs typeface="Arial"/>
              </a:rPr>
              <a:t>The Historical Research Center / McGovern Collection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3360"/>
                </a:solidFill>
                <a:latin typeface="Arial"/>
                <a:cs typeface="Arial"/>
              </a:rPr>
              <a:t>Study Rooms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3360"/>
                </a:solidFill>
                <a:latin typeface="Arial"/>
                <a:cs typeface="Arial"/>
              </a:rPr>
              <a:t>Computer Labs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3360"/>
                </a:solidFill>
                <a:latin typeface="Arial"/>
                <a:cs typeface="Arial"/>
              </a:rPr>
              <a:t>Computers, Scanners, Copiers</a:t>
            </a:r>
            <a:endParaRPr lang="en-US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2800" dirty="0">
              <a:solidFill>
                <a:srgbClr val="003360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4061" y="969665"/>
            <a:ext cx="8429127" cy="1401"/>
          </a:xfrm>
          <a:prstGeom prst="line">
            <a:avLst/>
          </a:prstGeom>
          <a:ln w="12700" cap="flat" cmpd="sng" algn="ctr">
            <a:solidFill>
              <a:srgbClr val="00336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5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MCL_LOGO_111610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716388" y="6076950"/>
            <a:ext cx="1066800" cy="426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800" y="508001"/>
            <a:ext cx="5899150" cy="45739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400" b="1" dirty="0" smtClean="0">
                <a:solidFill>
                  <a:srgbClr val="C30C21"/>
                </a:solidFill>
                <a:latin typeface="Arial"/>
                <a:cs typeface="Arial"/>
              </a:rPr>
              <a:t>Resource Access</a:t>
            </a:r>
            <a:endParaRPr lang="en-US" sz="2400" b="1" dirty="0">
              <a:solidFill>
                <a:srgbClr val="C30C2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307" y="1371600"/>
            <a:ext cx="8461169" cy="483208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3360"/>
                </a:solidFill>
                <a:latin typeface="Arial"/>
                <a:cs typeface="Arial"/>
              </a:rPr>
              <a:t>Resource Access </a:t>
            </a:r>
            <a:r>
              <a:rPr lang="en-US" sz="2000" dirty="0" smtClean="0">
                <a:solidFill>
                  <a:srgbClr val="003360"/>
                </a:solidFill>
                <a:latin typeface="Arial"/>
                <a:cs typeface="Arial"/>
              </a:rPr>
              <a:t>allows registered users to access The TMCL’s </a:t>
            </a:r>
            <a:r>
              <a:rPr lang="en-US" sz="2000" b="1" dirty="0" smtClean="0">
                <a:solidFill>
                  <a:srgbClr val="003360"/>
                </a:solidFill>
                <a:latin typeface="Arial"/>
                <a:cs typeface="Arial"/>
              </a:rPr>
              <a:t>electronic journals, books and databases</a:t>
            </a:r>
            <a:r>
              <a:rPr lang="en-US" sz="2000" dirty="0" smtClean="0">
                <a:solidFill>
                  <a:srgbClr val="003360"/>
                </a:solidFill>
                <a:latin typeface="Arial"/>
                <a:cs typeface="Arial"/>
              </a:rPr>
              <a:t> </a:t>
            </a:r>
            <a:r>
              <a:rPr lang="en-US" sz="2000" i="1" dirty="0" smtClean="0">
                <a:solidFill>
                  <a:srgbClr val="003360"/>
                </a:solidFill>
                <a:latin typeface="Arial"/>
                <a:cs typeface="Arial"/>
              </a:rPr>
              <a:t>from inside and outside </a:t>
            </a:r>
            <a:r>
              <a:rPr lang="en-US" sz="2000" dirty="0" smtClean="0">
                <a:solidFill>
                  <a:srgbClr val="003360"/>
                </a:solidFill>
                <a:latin typeface="Arial"/>
                <a:cs typeface="Arial"/>
              </a:rPr>
              <a:t>the library building.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"/>
                <a:cs typeface="Arial"/>
              </a:rPr>
              <a:t>All library users are required to login with Resource Access usernames and passwords.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60"/>
                </a:solidFill>
                <a:latin typeface="Arial"/>
                <a:cs typeface="Arial"/>
              </a:rPr>
              <a:t>Registration usually takes just a few minutes!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"/>
                <a:cs typeface="Arial"/>
              </a:rPr>
              <a:t>You </a:t>
            </a:r>
            <a:r>
              <a:rPr lang="en-US" sz="2000" i="1" dirty="0" smtClean="0">
                <a:solidFill>
                  <a:srgbClr val="C00000"/>
                </a:solidFill>
                <a:latin typeface="Arial"/>
                <a:cs typeface="Arial"/>
              </a:rPr>
              <a:t>must</a:t>
            </a:r>
            <a:r>
              <a:rPr lang="en-US" sz="2000" dirty="0" smtClean="0">
                <a:solidFill>
                  <a:srgbClr val="C00000"/>
                </a:solidFill>
                <a:latin typeface="Arial"/>
                <a:cs typeface="Arial"/>
              </a:rPr>
              <a:t> use your </a:t>
            </a:r>
            <a:r>
              <a:rPr lang="en-US" sz="2000" b="1" dirty="0" smtClean="0">
                <a:solidFill>
                  <a:srgbClr val="C00000"/>
                </a:solidFill>
                <a:latin typeface="Arial"/>
                <a:cs typeface="Arial"/>
              </a:rPr>
              <a:t>institutional email address </a:t>
            </a:r>
            <a:r>
              <a:rPr lang="en-US" sz="2000" dirty="0" smtClean="0">
                <a:solidFill>
                  <a:srgbClr val="C00000"/>
                </a:solidFill>
                <a:latin typeface="Arial"/>
                <a:cs typeface="Arial"/>
              </a:rPr>
              <a:t>to create your account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Each time you visit the TMCL website to use an electronic resource you will need to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sign in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.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As long as you keep the browser open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, you will remain signed in.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2800" dirty="0">
              <a:solidFill>
                <a:srgbClr val="003360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4061" y="969665"/>
            <a:ext cx="8429127" cy="1401"/>
          </a:xfrm>
          <a:prstGeom prst="line">
            <a:avLst/>
          </a:prstGeom>
          <a:ln w="12700" cap="flat" cmpd="sng" algn="ctr">
            <a:solidFill>
              <a:srgbClr val="00336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5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MCL_LOGO_111610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716388" y="6076950"/>
            <a:ext cx="1066800" cy="426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800" y="508001"/>
            <a:ext cx="5899150" cy="45739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400" b="1" dirty="0" smtClean="0">
                <a:solidFill>
                  <a:srgbClr val="C30C21"/>
                </a:solidFill>
                <a:latin typeface="Arial"/>
                <a:cs typeface="Arial"/>
              </a:rPr>
              <a:t>Resource Access: Signing-Up</a:t>
            </a:r>
            <a:endParaRPr lang="en-US" sz="2400" b="1" dirty="0">
              <a:solidFill>
                <a:srgbClr val="C30C2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529" y="976710"/>
            <a:ext cx="4206096" cy="563229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3360"/>
                </a:solidFill>
                <a:latin typeface="Arial"/>
                <a:cs typeface="Arial"/>
                <a:hlinkClick r:id="rId5"/>
              </a:rPr>
              <a:t>www.library.tmc.edu</a:t>
            </a:r>
            <a:endParaRPr lang="en-US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3360"/>
                </a:solidFill>
                <a:latin typeface="Arial"/>
                <a:cs typeface="Arial"/>
              </a:rPr>
              <a:t>Upper right corner “Resource Access” (click link)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3360"/>
                </a:solidFill>
                <a:latin typeface="Arial"/>
                <a:cs typeface="Arial"/>
              </a:rPr>
              <a:t>On the next page, select </a:t>
            </a:r>
          </a:p>
          <a:p>
            <a:r>
              <a:rPr lang="en-US" dirty="0" smtClean="0">
                <a:solidFill>
                  <a:srgbClr val="003360"/>
                </a:solidFill>
                <a:latin typeface="Arial"/>
                <a:cs typeface="Arial"/>
              </a:rPr>
              <a:t>     “</a:t>
            </a:r>
            <a:r>
              <a:rPr lang="en-US" dirty="0" err="1" smtClean="0">
                <a:solidFill>
                  <a:srgbClr val="003360"/>
                </a:solidFill>
                <a:latin typeface="Arial"/>
                <a:cs typeface="Arial"/>
              </a:rPr>
              <a:t>eResource</a:t>
            </a:r>
            <a:r>
              <a:rPr lang="en-US" dirty="0" smtClean="0">
                <a:solidFill>
                  <a:srgbClr val="003360"/>
                </a:solidFill>
                <a:latin typeface="Arial"/>
                <a:cs typeface="Arial"/>
              </a:rPr>
              <a:t> Access Registration”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3360"/>
                </a:solidFill>
                <a:latin typeface="Arial"/>
                <a:cs typeface="Arial"/>
              </a:rPr>
              <a:t>Complete online form using: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3360"/>
                </a:solidFill>
                <a:latin typeface="Arial"/>
                <a:cs typeface="Arial"/>
              </a:rPr>
              <a:t>Name, institutional email, institution/classification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3360"/>
                </a:solidFill>
                <a:latin typeface="Arial"/>
                <a:cs typeface="Arial"/>
              </a:rPr>
              <a:t>2 email messaged will be sent: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>
                <a:solidFill>
                  <a:srgbClr val="003360"/>
                </a:solidFill>
                <a:latin typeface="Arial"/>
                <a:cs typeface="Arial"/>
              </a:rPr>
              <a:t>Confirmation of request for Resource Access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>
                <a:solidFill>
                  <a:srgbClr val="003360"/>
                </a:solidFill>
                <a:latin typeface="Arial"/>
                <a:cs typeface="Arial"/>
              </a:rPr>
              <a:t>Username &amp; Password, link to change password, link to sign-up for library card (pick up card next time you visit the library)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4061" y="969665"/>
            <a:ext cx="8429127" cy="1401"/>
          </a:xfrm>
          <a:prstGeom prst="line">
            <a:avLst/>
          </a:prstGeom>
          <a:ln w="12700" cap="flat" cmpd="sng" algn="ctr">
            <a:solidFill>
              <a:srgbClr val="00336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G:\Instructional Technologies\Images\Overview PPT updated\resource acces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61056"/>
            <a:ext cx="3873815" cy="1734544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Instructional Technologies\Images\Overview PPT updated\ra registrat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0"/>
            <a:ext cx="2067458" cy="16002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Instructional Technologies\Images\Overview PPT updated\ra for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35" y="4771307"/>
            <a:ext cx="4214565" cy="1248493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315200" y="1524000"/>
            <a:ext cx="1547565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24400" y="3602566"/>
            <a:ext cx="1948753" cy="2836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MCL_LOGO_111610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716388" y="6076950"/>
            <a:ext cx="1066800" cy="426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800" y="508001"/>
            <a:ext cx="5899150" cy="45739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400" b="1" dirty="0" smtClean="0">
                <a:solidFill>
                  <a:srgbClr val="C30C21"/>
                </a:solidFill>
                <a:latin typeface="Arial"/>
                <a:cs typeface="Arial"/>
              </a:rPr>
              <a:t>Collections &amp; Databases</a:t>
            </a:r>
            <a:endParaRPr lang="en-US" sz="2400" b="1" dirty="0">
              <a:solidFill>
                <a:srgbClr val="C30C2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061" y="1178790"/>
            <a:ext cx="8461169" cy="526296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400" dirty="0" smtClean="0">
                <a:solidFill>
                  <a:srgbClr val="003360"/>
                </a:solidFill>
                <a:latin typeface="Arial"/>
                <a:cs typeface="Arial"/>
              </a:rPr>
              <a:t>Library collections are available in print and/or electronic formats, currently providing access to:</a:t>
            </a:r>
          </a:p>
          <a:p>
            <a:endParaRPr lang="en-US" sz="2000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r>
              <a:rPr lang="en-US" sz="2400" dirty="0" smtClean="0">
                <a:solidFill>
                  <a:srgbClr val="003360"/>
                </a:solidFill>
                <a:latin typeface="Arial"/>
                <a:cs typeface="Arial"/>
              </a:rPr>
              <a:t>40 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Databases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60"/>
                </a:solidFill>
                <a:latin typeface="Arial"/>
                <a:cs typeface="Arial"/>
              </a:rPr>
              <a:t>9,195 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Electronic Books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60"/>
                </a:solidFill>
                <a:latin typeface="Arial"/>
                <a:cs typeface="Arial"/>
              </a:rPr>
              <a:t>15,160 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Electronic Journals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60"/>
                </a:solidFill>
                <a:latin typeface="Arial"/>
                <a:cs typeface="Arial"/>
              </a:rPr>
              <a:t>Including 7,155 current subscriptions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60"/>
                </a:solidFill>
                <a:latin typeface="Arial"/>
                <a:cs typeface="Arial"/>
              </a:rPr>
              <a:t>134,768 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Print Volumes </a:t>
            </a:r>
            <a:r>
              <a:rPr lang="en-US" sz="2400" dirty="0" smtClean="0">
                <a:solidFill>
                  <a:srgbClr val="003360"/>
                </a:solidFill>
                <a:latin typeface="Arial"/>
                <a:cs typeface="Arial"/>
              </a:rPr>
              <a:t>(not including rare books)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003360"/>
              </a:solidFill>
              <a:latin typeface="Arial"/>
              <a:cs typeface="Aria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60"/>
                </a:solidFill>
                <a:latin typeface="Arial"/>
                <a:cs typeface="Arial"/>
              </a:rPr>
              <a:t>198,072 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Bound Journal Volumes</a:t>
            </a:r>
            <a:endParaRPr lang="en-US" sz="2400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2800" dirty="0">
              <a:solidFill>
                <a:srgbClr val="003360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4061" y="969665"/>
            <a:ext cx="8429127" cy="1401"/>
          </a:xfrm>
          <a:prstGeom prst="line">
            <a:avLst/>
          </a:prstGeom>
          <a:ln w="12700" cap="flat" cmpd="sng" algn="ctr">
            <a:solidFill>
              <a:srgbClr val="00336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37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MCL_LOGO_111610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716388" y="6076950"/>
            <a:ext cx="1066800" cy="426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800" y="508001"/>
            <a:ext cx="5899150" cy="45739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400" b="1" dirty="0" smtClean="0">
                <a:solidFill>
                  <a:srgbClr val="C30C21"/>
                </a:solidFill>
                <a:latin typeface="Arial"/>
                <a:cs typeface="Arial"/>
              </a:rPr>
              <a:t>Circulation Services</a:t>
            </a:r>
            <a:endParaRPr lang="en-US" sz="2400" b="1" dirty="0">
              <a:solidFill>
                <a:srgbClr val="C30C2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061" y="1178790"/>
            <a:ext cx="8461169" cy="544763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The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Circulation Desk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Issues library cards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hecks our books, journals, and audiovisuals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Supplies photocopy cards (for a fee)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H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ouses a Core Collection of non-circulating resources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Contact the Circulation Desk at </a:t>
            </a:r>
            <a:r>
              <a:rPr lang="en-US" sz="2000" dirty="0" smtClean="0">
                <a:solidFill>
                  <a:srgbClr val="C00000"/>
                </a:solidFill>
                <a:latin typeface="Arial"/>
                <a:cs typeface="Arial"/>
              </a:rPr>
              <a:t>713.799.7147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for more information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en-US" sz="2000" u="sng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Circulation Policies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Books: 	 2 weeks, 2 renewals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"/>
                <a:cs typeface="Arial"/>
              </a:rPr>
              <a:t>Audiovisuals: 7 days, 2 renewals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Bound Journals: same day, no renewals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"/>
                <a:cs typeface="Arial"/>
              </a:rPr>
              <a:t>Unbound Journals: 2 hours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en-US" sz="2000" u="sng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Fines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$1.25 item/day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Fines for Unbound Journals: $1.25 item/hour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2800" dirty="0">
              <a:solidFill>
                <a:srgbClr val="003360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4061" y="969665"/>
            <a:ext cx="8429127" cy="1401"/>
          </a:xfrm>
          <a:prstGeom prst="line">
            <a:avLst/>
          </a:prstGeom>
          <a:ln w="12700" cap="flat" cmpd="sng" algn="ctr">
            <a:solidFill>
              <a:srgbClr val="00336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37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773</Words>
  <Application>Microsoft Office PowerPoint</Application>
  <PresentationFormat>On-screen Show (4:3)</PresentationFormat>
  <Paragraphs>181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Maianh Phi</dc:creator>
  <cp:lastModifiedBy>Maianh Phi</cp:lastModifiedBy>
  <cp:revision>24</cp:revision>
  <dcterms:created xsi:type="dcterms:W3CDTF">2013-07-17T13:57:36Z</dcterms:created>
  <dcterms:modified xsi:type="dcterms:W3CDTF">2013-07-17T16:52:55Z</dcterms:modified>
</cp:coreProperties>
</file>